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96" r:id="rId4"/>
    <p:sldId id="304" r:id="rId5"/>
    <p:sldId id="308" r:id="rId6"/>
    <p:sldId id="297" r:id="rId7"/>
    <p:sldId id="309" r:id="rId8"/>
    <p:sldId id="311" r:id="rId9"/>
    <p:sldId id="310" r:id="rId10"/>
    <p:sldId id="316" r:id="rId11"/>
    <p:sldId id="313" r:id="rId12"/>
    <p:sldId id="298" r:id="rId13"/>
    <p:sldId id="299" r:id="rId14"/>
    <p:sldId id="300" r:id="rId15"/>
    <p:sldId id="321" r:id="rId16"/>
    <p:sldId id="323" r:id="rId17"/>
    <p:sldId id="301" r:id="rId18"/>
    <p:sldId id="322" r:id="rId19"/>
    <p:sldId id="302" r:id="rId20"/>
    <p:sldId id="303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21" d="100"/>
          <a:sy n="121" d="100"/>
        </p:scale>
        <p:origin x="8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8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90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2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2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9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Proposal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Defense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01.06.2018</a:t>
            </a: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6378" y="4686633"/>
            <a:ext cx="786764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first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three phase converter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mod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le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10 kHz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second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Three phase module design,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50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kHz. 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third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single phase converter piece.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devices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fourth generation: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100 kHz.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overall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height 1/4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r="6937" b="14366"/>
          <a:stretch/>
        </p:blipFill>
        <p:spPr bwMode="auto">
          <a:xfrm>
            <a:off x="1873890" y="1830097"/>
            <a:ext cx="4952625" cy="28967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0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8" y="5423167"/>
            <a:ext cx="907779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IMD improves power density with 10-20% less volume and reduces 30-40% of the overall system costs of installation and manufacturing.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33" y="2333232"/>
            <a:ext cx="6889531" cy="291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6201696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Lee, W., Li, S., Han, D., </a:t>
            </a:r>
            <a:r>
              <a:rPr lang="en-US" sz="1200" dirty="0" err="1"/>
              <a:t>Sarlioglu</a:t>
            </a:r>
            <a:r>
              <a:rPr lang="en-US" sz="1200" dirty="0"/>
              <a:t>, B., </a:t>
            </a:r>
            <a:r>
              <a:rPr lang="en-US" sz="1200" dirty="0" err="1"/>
              <a:t>Minav</a:t>
            </a:r>
            <a:r>
              <a:rPr lang="en-US" sz="1200" dirty="0"/>
              <a:t>, T. A., &amp; </a:t>
            </a:r>
            <a:r>
              <a:rPr lang="en-US" sz="1200" dirty="0" err="1"/>
              <a:t>Pietola</a:t>
            </a:r>
            <a:r>
              <a:rPr lang="en-US" sz="1200" dirty="0"/>
              <a:t>, M. (2017). Achieving high-performance electrified actuation system with integrated motor drive and wide bandgap power electronics. In </a:t>
            </a:r>
            <a:r>
              <a:rPr lang="en-US" sz="1200" i="1" dirty="0"/>
              <a:t>2017 19th European Conference on Power Electronics and Applications (EPE’17 ECCE Europe)</a:t>
            </a:r>
            <a:r>
              <a:rPr lang="en-US" sz="1200" dirty="0"/>
              <a:t> (p. P.1-P.10). </a:t>
            </a:r>
            <a:r>
              <a:rPr lang="en-US" sz="1200" dirty="0" smtClean="0"/>
              <a:t>IEEE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80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68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New generation Wide Band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electrical machines, split winding machines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2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analysis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magnetics</a:t>
            </a:r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Funded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80" y="1050639"/>
            <a:ext cx="7907814" cy="4733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METU – BAP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Tabanlı Bir Tümleşik Modüler Motor Sürücü (IMMD) Tasarımı ve Geliştirilmesi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BAP-03-01-2017-004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Budget: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18,500.00 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TÜBİTAK - ARDEB 3501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7.5 kW </a:t>
            </a:r>
            <a:r>
              <a:rPr lang="tr-TR" sz="2000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Sabit Mıknatıslı Tümleşik Modüler Motor Sürücü Sistemi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Geliştirilmesi</a:t>
            </a:r>
            <a:endParaRPr lang="tr-TR" sz="2000" dirty="0">
              <a:solidFill>
                <a:prstClr val="black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117E252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151,423.00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done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far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105818"/>
            <a:ext cx="8727620" cy="460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endParaRPr lang="tr-TR" sz="22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physics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 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Synchronous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4-module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PCB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Prototype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sz="22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692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AutoNum type="arabicPeriod"/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Ulusal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design optimization of a GaN based integrated modular motor drive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chemeClr val="accent5">
                  <a:lumMod val="40000"/>
                  <a:lumOff val="6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8" y="918452"/>
            <a:ext cx="842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Structural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tr-TR" sz="2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3815770"/>
            <a:ext cx="3918803" cy="28451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4" y="1648466"/>
            <a:ext cx="5059659" cy="30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Fractional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Modular PMSM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/ 20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PMSM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NdFe45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magnets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kW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600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rpm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x 3-phase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96%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38" y="3211346"/>
            <a:ext cx="5156724" cy="32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 motor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PCB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650V, 30A E-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GaNs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2-series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2-parallel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98%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66" y="2338448"/>
            <a:ext cx="4405118" cy="3781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0" y="2812606"/>
            <a:ext cx="4338638" cy="33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144009"/>
            <a:ext cx="7920000" cy="5713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2929631"/>
            <a:ext cx="7920000" cy="3928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00" y="1981405"/>
            <a:ext cx="7920000" cy="487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00" y="1365672"/>
            <a:ext cx="7920000" cy="549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00" y="2929631"/>
            <a:ext cx="8064000" cy="39205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00" y="1155412"/>
            <a:ext cx="8064000" cy="57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survey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77218"/>
            <a:ext cx="8727620" cy="560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Brown, N. R.,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Shea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 (2014). Hardware integration for an integrated modular motor drive including distributed control. In 2014 IEEE Energy Conversion Congress and Exposition (ECCE) (pp. 4881–4887). IEEE. 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Schletz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Eckardt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Egelkraut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S.,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Rauh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H. (2010). Power electronics system integration for electric and hybrid vehicles. Integrated Power Electronics Systems (CIPS), 2010 6th International Conference On, 16–18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Wheeler, P. W., Clare, J. C.,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Apap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Empringham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L., Bradley, K. J., Pickering, S., &amp; Lampard, D. (2005). A fully integrated 30 kW motor drive using matrix converter technology. Proc. EPE ’05, 9, 9–16.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(2013). Evaluation and design for an integrated modular motor drive (IMMD) with GaN devices. 2013 IEEE Energy Conversion Congress and Exposition, ECCE 2013, (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), 4318–4325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(2015). Integrated Modular Motor Drive Design With GaN Power FETs. IEEE Transactions on Industry Applications, 51(4), 3198–3207.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Lee, W., Li, S., Han, D.,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Sarlioglu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Minav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Pietola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 (2017). Achieving high-performance electrified actuation system with integrated motor drive and wide bandgap power electronics. In 2017 19th European Conference on Power Electronics and Applications (EPE’17 ECCE Europe) (p. P.1-P.10). 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</a:t>
            </a:r>
            <a:endParaRPr lang="en-US" sz="14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5455" y="1098242"/>
            <a:ext cx="5062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Drives are placed in a separate cabinet</a:t>
            </a:r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Increased volume, weight and cost</a:t>
            </a:r>
          </a:p>
          <a:p>
            <a:pPr lvl="1"/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Connection with long cables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Long cable effect, EMI problems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2" y="2900910"/>
            <a:ext cx="2270971" cy="1810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5457" y="3218737"/>
            <a:ext cx="520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the motor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Both the motor and the drive are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1" y="893658"/>
            <a:ext cx="2270972" cy="1886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379" y="4881119"/>
            <a:ext cx="38524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7741" y="4881119"/>
            <a:ext cx="32463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2200" dirty="0" smtClean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2606" y="1287001"/>
            <a:ext cx="4595951" cy="232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51" y="753640"/>
            <a:ext cx="2737682" cy="37747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061214" y="3993243"/>
            <a:ext cx="4444577" cy="1781346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898" y="4564007"/>
            <a:ext cx="1390032" cy="12143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2606" y="796055"/>
            <a:ext cx="460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ntegrated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odular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otor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rive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0588" y="3758784"/>
            <a:ext cx="32429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20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926010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" y="638767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Marz</a:t>
            </a:r>
            <a:r>
              <a:rPr lang="en-US" sz="1200" dirty="0"/>
              <a:t>, M., </a:t>
            </a:r>
            <a:r>
              <a:rPr lang="en-US" sz="1200" dirty="0" err="1"/>
              <a:t>Schletz</a:t>
            </a:r>
            <a:r>
              <a:rPr lang="en-US" sz="1200" dirty="0"/>
              <a:t>, A., </a:t>
            </a:r>
            <a:r>
              <a:rPr lang="en-US" sz="1200" dirty="0" err="1"/>
              <a:t>Eckardt</a:t>
            </a:r>
            <a:r>
              <a:rPr lang="en-US" sz="1200" dirty="0"/>
              <a:t>, B., </a:t>
            </a:r>
            <a:r>
              <a:rPr lang="en-US" sz="1200" dirty="0" err="1"/>
              <a:t>Egelkraut</a:t>
            </a:r>
            <a:r>
              <a:rPr lang="en-US" sz="1200" dirty="0"/>
              <a:t>, S., &amp; </a:t>
            </a:r>
            <a:r>
              <a:rPr lang="en-US" sz="1200" dirty="0" err="1"/>
              <a:t>Rauh</a:t>
            </a:r>
            <a:r>
              <a:rPr lang="en-US" sz="1200" dirty="0"/>
              <a:t>, H. (2010). Power electronics system integration for electric and hybrid vehicles. </a:t>
            </a:r>
            <a:r>
              <a:rPr lang="en-US" sz="1200" i="1" dirty="0"/>
              <a:t>Integrated Power Electronics Systems (CIPS), 2010 6th International Conference On</a:t>
            </a:r>
            <a:r>
              <a:rPr lang="en-US" sz="1200" dirty="0"/>
              <a:t>, 16–18.</a:t>
            </a:r>
          </a:p>
        </p:txBody>
      </p:sp>
    </p:spTree>
    <p:extLst>
      <p:ext uri="{BB962C8B-B14F-4D97-AF65-F5344CB8AC3E}">
        <p14:creationId xmlns:p14="http://schemas.microsoft.com/office/powerpoint/2010/main" val="17937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359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Fully Integrated 30kW Motor Drive Using Matrix Converter Technology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P W Wheeler, J C Clare, L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Empringham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Bradley, S Pickering, D Lampard, K J, 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Apap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700076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Targeted at pump and fan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applications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induction motor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30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kW prototype, power electronics housed in a re-designed End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Plate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Fully tested and evaluated power converter and the cooling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arrangements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 based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1" y="719858"/>
            <a:ext cx="2524006" cy="92967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78" y="2261911"/>
            <a:ext cx="3126922" cy="230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b="21255"/>
          <a:stretch/>
        </p:blipFill>
        <p:spPr bwMode="auto">
          <a:xfrm>
            <a:off x="4874079" y="2147611"/>
            <a:ext cx="3069770" cy="233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Wheeler, P. W., Clare, J. C., </a:t>
            </a:r>
            <a:r>
              <a:rPr lang="en-US" sz="1200" dirty="0" err="1"/>
              <a:t>Apap</a:t>
            </a:r>
            <a:r>
              <a:rPr lang="en-US" sz="1200" dirty="0"/>
              <a:t>, M., </a:t>
            </a:r>
            <a:r>
              <a:rPr lang="en-US" sz="1200" dirty="0" err="1"/>
              <a:t>Empringham</a:t>
            </a:r>
            <a:r>
              <a:rPr lang="en-US" sz="1200" dirty="0"/>
              <a:t>, L., Bradley, K. J., Pickering, S., &amp; Lampard, D. (2005). A fully integrated 30 kW motor drive using matrix converter technology. </a:t>
            </a:r>
            <a:r>
              <a:rPr lang="en-US" sz="1200" i="1" dirty="0"/>
              <a:t>Proc. EPE ’05</a:t>
            </a:r>
            <a:r>
              <a:rPr lang="en-US" sz="1200" dirty="0"/>
              <a:t>, </a:t>
            </a:r>
            <a:r>
              <a:rPr lang="en-US" sz="1200" i="1" dirty="0"/>
              <a:t>9</a:t>
            </a:r>
            <a:r>
              <a:rPr lang="en-US" sz="1200" dirty="0"/>
              <a:t>, 9–16</a:t>
            </a:r>
            <a:r>
              <a:rPr lang="en-US" sz="1200" dirty="0" smtClean="0"/>
              <a:t>.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651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Power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Converter Design for an Integrated Modular Motor Drive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N.R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Brown, T.M.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R.D. Lorenz</a:t>
            </a: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0"/>
          <a:stretch/>
        </p:blipFill>
        <p:spPr bwMode="auto">
          <a:xfrm>
            <a:off x="261267" y="2118636"/>
            <a:ext cx="2633114" cy="203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7"/>
          <a:stretch/>
        </p:blipFill>
        <p:spPr bwMode="auto">
          <a:xfrm>
            <a:off x="2959685" y="2118636"/>
            <a:ext cx="2743199" cy="194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4" b="11212"/>
          <a:stretch/>
        </p:blipFill>
        <p:spPr bwMode="auto">
          <a:xfrm>
            <a:off x="5902777" y="1875670"/>
            <a:ext cx="2694215" cy="242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74168" y="4552867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Five-phase machine, soft magnetic composite (SMC) material, six-pole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 rotor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ard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-switched half-bridge inverter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2.7 kW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based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10kHz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94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Evaluation and Design for an Integrated Modular Motor Drive (IMMD) with GaN devices</a:t>
            </a:r>
          </a:p>
          <a:p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Wang, Ye Li,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0885" y="4549807"/>
            <a:ext cx="8374147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Series-connected 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segments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ide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bandgap 200V GaN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MOSFETs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liminating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heat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Keep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height of capacitors within 1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inch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9"/>
          <a:stretch/>
        </p:blipFill>
        <p:spPr bwMode="auto">
          <a:xfrm>
            <a:off x="290885" y="1891363"/>
            <a:ext cx="2340431" cy="207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2" r="30555"/>
          <a:stretch/>
        </p:blipFill>
        <p:spPr bwMode="auto">
          <a:xfrm>
            <a:off x="2776385" y="1889943"/>
            <a:ext cx="2601312" cy="236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1" t="10459" b="12004"/>
          <a:stretch/>
        </p:blipFill>
        <p:spPr bwMode="auto">
          <a:xfrm>
            <a:off x="5522766" y="1951502"/>
            <a:ext cx="2438819" cy="188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89" y="3768820"/>
            <a:ext cx="3691758" cy="2021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(2013). Evaluation and design for an integrated modular motor drive (IMMD) with GaN devices. </a:t>
            </a:r>
            <a:r>
              <a:rPr lang="en-US" sz="1200" i="1" dirty="0"/>
              <a:t>2013 IEEE Energy Conversion Congress and Exposition, ECCE 2013</a:t>
            </a:r>
            <a:r>
              <a:rPr lang="en-US" sz="1200" dirty="0"/>
              <a:t>, (</a:t>
            </a:r>
            <a:r>
              <a:rPr lang="en-US" sz="1200" dirty="0" err="1"/>
              <a:t>Immd</a:t>
            </a:r>
            <a:r>
              <a:rPr lang="en-US" sz="1200" dirty="0"/>
              <a:t>), </a:t>
            </a:r>
            <a:r>
              <a:rPr lang="en-US" sz="1200" dirty="0" smtClean="0"/>
              <a:t>4318–4325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61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Hardware Integration for an Integrated Modular Motor Drive Including Distributed Control</a:t>
            </a: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Adam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Shea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(Master Thesis), T.M.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75" y="2072122"/>
            <a:ext cx="3380014" cy="173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35" y="1985035"/>
            <a:ext cx="3196913" cy="206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0" y="4455437"/>
            <a:ext cx="9143999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First IMMD prototype unit that included a dedicated controller in each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18kW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(peak), 6-phase IMMD demonstrator unit for a traction drive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Half-bridge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 phase with two discrete 600V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(20kHz)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10kW six-phase fractional-slot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concentrated winding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SM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(12/10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).</a:t>
            </a:r>
          </a:p>
        </p:txBody>
      </p:sp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9" y="2072122"/>
            <a:ext cx="2041000" cy="200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</a:t>
            </a:r>
            <a:r>
              <a:rPr lang="en-US" sz="1200" i="1" dirty="0"/>
              <a:t>2014 IEEE Energy Conversion Congress and Exposition (ECCE)</a:t>
            </a:r>
            <a:r>
              <a:rPr lang="en-US" sz="1200" dirty="0"/>
              <a:t>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34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4168" y="5088926"/>
            <a:ext cx="866503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200V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EPC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FETs,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 topology,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interleaving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36-slot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two-pole induction motor reconfigured to six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leads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Vdc = 200V, n = 2, fsw = 100kHz, 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Vline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= 190V, 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Iline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5A</a:t>
            </a:r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097"/>
            <a:ext cx="3775841" cy="290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50976" r="17976" b="3657"/>
          <a:stretch/>
        </p:blipFill>
        <p:spPr bwMode="auto">
          <a:xfrm>
            <a:off x="3940534" y="2324716"/>
            <a:ext cx="2246587" cy="1915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14" y="1959497"/>
            <a:ext cx="2648607" cy="28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80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827</TotalTime>
  <Words>1836</Words>
  <Application>Microsoft Office PowerPoint</Application>
  <PresentationFormat>On-screen Show (4:3)</PresentationFormat>
  <Paragraphs>181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115</cp:revision>
  <dcterms:created xsi:type="dcterms:W3CDTF">2017-10-01T19:36:44Z</dcterms:created>
  <dcterms:modified xsi:type="dcterms:W3CDTF">2018-06-01T12:06:38Z</dcterms:modified>
</cp:coreProperties>
</file>